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8"/>
  </p:notesMasterIdLst>
  <p:handoutMasterIdLst>
    <p:handoutMasterId r:id="rId29"/>
  </p:handoutMasterIdLst>
  <p:sldIdLst>
    <p:sldId id="748" r:id="rId2"/>
    <p:sldId id="786" r:id="rId3"/>
    <p:sldId id="787" r:id="rId4"/>
    <p:sldId id="766" r:id="rId5"/>
    <p:sldId id="776" r:id="rId6"/>
    <p:sldId id="718" r:id="rId7"/>
    <p:sldId id="790" r:id="rId8"/>
    <p:sldId id="780" r:id="rId9"/>
    <p:sldId id="768" r:id="rId10"/>
    <p:sldId id="783" r:id="rId11"/>
    <p:sldId id="782" r:id="rId12"/>
    <p:sldId id="754" r:id="rId13"/>
    <p:sldId id="769" r:id="rId14"/>
    <p:sldId id="770" r:id="rId15"/>
    <p:sldId id="771" r:id="rId16"/>
    <p:sldId id="756" r:id="rId17"/>
    <p:sldId id="757" r:id="rId18"/>
    <p:sldId id="791" r:id="rId19"/>
    <p:sldId id="789" r:id="rId20"/>
    <p:sldId id="753" r:id="rId21"/>
    <p:sldId id="788" r:id="rId22"/>
    <p:sldId id="764" r:id="rId23"/>
    <p:sldId id="736" r:id="rId24"/>
    <p:sldId id="785" r:id="rId25"/>
    <p:sldId id="765" r:id="rId26"/>
    <p:sldId id="747" r:id="rId27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8"/>
            <p14:sldId id="786"/>
            <p14:sldId id="787"/>
            <p14:sldId id="766"/>
            <p14:sldId id="776"/>
            <p14:sldId id="718"/>
            <p14:sldId id="790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791"/>
            <p14:sldId id="789"/>
            <p14:sldId id="753"/>
            <p14:sldId id="788"/>
            <p14:sldId id="764"/>
            <p14:sldId id="736"/>
            <p14:sldId id="785"/>
            <p14:sldId id="765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8BC"/>
    <a:srgbClr val="003264"/>
    <a:srgbClr val="FE8C00"/>
    <a:srgbClr val="5BCD9D"/>
    <a:srgbClr val="356767"/>
    <a:srgbClr val="8FD541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5" autoAdjust="0"/>
    <p:restoredTop sz="84498" autoAdjust="0"/>
  </p:normalViewPr>
  <p:slideViewPr>
    <p:cSldViewPr>
      <p:cViewPr varScale="1">
        <p:scale>
          <a:sx n="52" d="100"/>
          <a:sy n="52" d="100"/>
        </p:scale>
        <p:origin x="786" y="1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16.05.2019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16.05.2019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Добрый</a:t>
            </a:r>
            <a:r>
              <a:rPr lang="ru-RU" baseline="0" dirty="0" smtClean="0"/>
              <a:t> день, уважаемые коллеги. Сегодня в докладе я постараюсь обозначить важные тенденции, намечающиеся в образовании, связанные с развитием информационных технологий и, как ни странно, методов машинного обучения.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23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mtClean="0"/>
              <a:t>Алиса </a:t>
            </a:r>
            <a:r>
              <a:rPr lang="ru-RU" dirty="0" smtClean="0"/>
              <a:t>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миллисекунд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о влиянии интернета на образование.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572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того, что без интернета не было бы компании Яндекс. Она в свою очередь создала Школу анализа данных – образовательный проект, в котором за два года можно получить наиболее полное и качественное образование в ИТ и машинном обучении.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268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Школы анализа данных – стартовала в 2007 году. Окрепнув в Москве, ШАД начал открывать филиалы в других городах, с 2016 г. мы активно развиваемся ещё и в </a:t>
            </a:r>
            <a:r>
              <a:rPr lang="ru-RU" baseline="0" dirty="0" err="1" smtClean="0"/>
              <a:t>онлайне</a:t>
            </a:r>
            <a:r>
              <a:rPr lang="ru-RU" baseline="0" dirty="0" smtClean="0"/>
              <a:t>, активно сотрудничаем с лучшими российскими университетами.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73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Очень много желающих учиться</a:t>
            </a:r>
            <a:r>
              <a:rPr lang="ru-RU" baseline="0" dirty="0" smtClean="0"/>
              <a:t> в ШАД, но мы не можем принять всех – преподаватели и так перегружены. Филиалы и дистанционное обучение прекрасно работают. Но этого не хватает, и поэтому мы стараемся делать качественные и глубокие онлайн-курсы и специализации</a:t>
            </a:r>
            <a:r>
              <a:rPr lang="ru-RU" baseline="0" smtClean="0"/>
              <a:t>. В 2018 году в ШАД прошла реформа направлений обучения, теперь они хорошо соответствуют программам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86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объединяет эти фото,</a:t>
            </a:r>
            <a:r>
              <a:rPr lang="ru-RU" baseline="0" dirty="0" smtClean="0"/>
              <a:t>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 в частности машинного обучения приводит к быстрому изменению рынка труда. 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327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6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25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завершение ещё один вдохновляющий пример дистанционного обучения из Новосибирска: выпускник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– продолжаем и расширяем это начинание.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18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93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06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en-US" altLang="ru-RU" baseline="0" dirty="0" smtClean="0">
              <a:cs typeface="Arial" panose="020B0604020202020204" pitchFamily="34" charset="0"/>
            </a:endParaRP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Фактически, обучение модели по примерам похоже на то, как учимся мы с вами.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51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4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="" xmlns:a16="http://schemas.microsoft.com/office/drawing/2014/main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="" xmlns:a16="http://schemas.microsoft.com/office/drawing/2014/main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="" xmlns:a16="http://schemas.microsoft.com/office/drawing/2014/main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="" xmlns:a16="http://schemas.microsoft.com/office/drawing/2014/main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="" xmlns:a16="http://schemas.microsoft.com/office/drawing/2014/main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="" xmlns:a16="http://schemas.microsoft.com/office/drawing/2014/main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="" xmlns:a16="http://schemas.microsoft.com/office/drawing/2014/main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="" xmlns:a16="http://schemas.microsoft.com/office/drawing/2014/main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="" xmlns:a16="http://schemas.microsoft.com/office/drawing/2014/main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="" xmlns:a16="http://schemas.microsoft.com/office/drawing/2014/main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="" xmlns:a16="http://schemas.microsoft.com/office/drawing/2014/main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="" xmlns:a16="http://schemas.microsoft.com/office/drawing/2014/main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="" xmlns:a16="http://schemas.microsoft.com/office/drawing/2014/main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="" xmlns:a16="http://schemas.microsoft.com/office/drawing/2014/main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="" xmlns:a16="http://schemas.microsoft.com/office/drawing/2014/main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="" xmlns:a16="http://schemas.microsoft.com/office/drawing/2014/main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="" xmlns:a16="http://schemas.microsoft.com/office/drawing/2014/main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="" xmlns:a16="http://schemas.microsoft.com/office/drawing/2014/main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="" xmlns:a16="http://schemas.microsoft.com/office/drawing/2014/main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="" xmlns:a16="http://schemas.microsoft.com/office/drawing/2014/main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="" xmlns:a16="http://schemas.microsoft.com/office/drawing/2014/main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="" xmlns:a16="http://schemas.microsoft.com/office/drawing/2014/main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="" xmlns:a16="http://schemas.microsoft.com/office/drawing/2014/main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="" xmlns:a16="http://schemas.microsoft.com/office/drawing/2014/main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="" xmlns:a16="http://schemas.microsoft.com/office/drawing/2014/main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="" xmlns:a16="http://schemas.microsoft.com/office/drawing/2014/main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="" xmlns:a16="http://schemas.microsoft.com/office/drawing/2014/main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="" xmlns:a16="http://schemas.microsoft.com/office/drawing/2014/main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="" xmlns:a16="http://schemas.microsoft.com/office/drawing/2014/main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="" xmlns:a16="http://schemas.microsoft.com/office/drawing/2014/main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="" xmlns:a16="http://schemas.microsoft.com/office/drawing/2014/main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="" xmlns:a16="http://schemas.microsoft.com/office/drawing/2014/main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="" xmlns:a16="http://schemas.microsoft.com/office/drawing/2014/main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=""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=""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=""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=""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="" xmlns:a16="http://schemas.microsoft.com/office/drawing/2014/main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="" xmlns:a16="http://schemas.microsoft.com/office/drawing/2014/main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="" xmlns:a16="http://schemas.microsoft.com/office/drawing/2014/main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="" xmlns:a16="http://schemas.microsoft.com/office/drawing/2014/main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="" xmlns:a16="http://schemas.microsoft.com/office/drawing/2014/main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="" xmlns:a16="http://schemas.microsoft.com/office/drawing/2014/main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="" xmlns:a16="http://schemas.microsoft.com/office/drawing/2014/main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="" xmlns:a16="http://schemas.microsoft.com/office/drawing/2014/main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="" xmlns:a16="http://schemas.microsoft.com/office/drawing/2014/main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="" xmlns:a16="http://schemas.microsoft.com/office/drawing/2014/main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="" xmlns:a16="http://schemas.microsoft.com/office/drawing/2014/main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="" xmlns:a16="http://schemas.microsoft.com/office/drawing/2014/main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="" xmlns:a16="http://schemas.microsoft.com/office/drawing/2014/main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="" xmlns:a16="http://schemas.microsoft.com/office/drawing/2014/main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="" xmlns:a16="http://schemas.microsoft.com/office/drawing/2014/main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="" xmlns:a16="http://schemas.microsoft.com/office/drawing/2014/main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="" xmlns:a16="http://schemas.microsoft.com/office/drawing/2014/main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="" xmlns:a16="http://schemas.microsoft.com/office/drawing/2014/main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="" xmlns:a16="http://schemas.microsoft.com/office/drawing/2014/main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="" xmlns:a16="http://schemas.microsoft.com/office/drawing/2014/main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="" xmlns:a16="http://schemas.microsoft.com/office/drawing/2014/main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="" xmlns:a16="http://schemas.microsoft.com/office/drawing/2014/main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="" xmlns:a16="http://schemas.microsoft.com/office/drawing/2014/main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="" xmlns:a16="http://schemas.microsoft.com/office/drawing/2014/main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="" xmlns:a16="http://schemas.microsoft.com/office/drawing/2014/main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="" xmlns:a16="http://schemas.microsoft.com/office/drawing/2014/main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="" xmlns:a16="http://schemas.microsoft.com/office/drawing/2014/main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="" xmlns:a16="http://schemas.microsoft.com/office/drawing/2014/main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="" xmlns:a16="http://schemas.microsoft.com/office/drawing/2014/main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="" xmlns:a16="http://schemas.microsoft.com/office/drawing/2014/main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="" xmlns:a16="http://schemas.microsoft.com/office/drawing/2014/main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="" xmlns:a16="http://schemas.microsoft.com/office/drawing/2014/main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="" xmlns:a16="http://schemas.microsoft.com/office/drawing/2014/main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="" xmlns:a16="http://schemas.microsoft.com/office/drawing/2014/main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="" xmlns:a16="http://schemas.microsoft.com/office/drawing/2014/main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="" xmlns:a16="http://schemas.microsoft.com/office/drawing/2014/main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dataschool.r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yandex.r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lcourse.ai/" TargetMode="External"/><Relationship Id="rId4" Type="http://schemas.openxmlformats.org/officeDocument/2006/relationships/hyperlink" Target="https://mlcourse.ai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414165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rshov.iis.nsk.su/ru/second_literacy/artic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8">
            <a:extLst>
              <a:ext uri="{FF2B5EF4-FFF2-40B4-BE49-F238E27FC236}">
                <a16:creationId xmlns:a16="http://schemas.microsoft.com/office/drawing/2014/main" xmlns="" id="{B0ACE0FA-6C1F-474E-A87C-CF84E80368A5}"/>
              </a:ext>
            </a:extLst>
          </p:cNvPr>
          <p:cNvSpPr txBox="1">
            <a:spLocks/>
          </p:cNvSpPr>
          <p:nvPr/>
        </p:nvSpPr>
        <p:spPr>
          <a:xfrm>
            <a:off x="8375206" y="3267487"/>
            <a:ext cx="16399262" cy="6261713"/>
          </a:xfrm>
          <a:prstGeom prst="rect">
            <a:avLst/>
          </a:prstGeom>
        </p:spPr>
        <p:txBody>
          <a:bodyPr/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pPr>
              <a:lnSpc>
                <a:spcPts val="11000"/>
              </a:lnSpc>
            </a:pPr>
            <a:r>
              <a:rPr lang="ru-RU" sz="10000" b="1" dirty="0">
                <a:solidFill>
                  <a:schemeClr val="bg1"/>
                </a:solidFill>
              </a:rPr>
              <a:t>Влияние интернета и </a:t>
            </a:r>
            <a:endParaRPr lang="en-US" sz="10000" b="1" dirty="0" smtClean="0">
              <a:solidFill>
                <a:schemeClr val="bg1"/>
              </a:solidFill>
            </a:endParaRPr>
          </a:p>
          <a:p>
            <a:pPr>
              <a:lnSpc>
                <a:spcPts val="11000"/>
              </a:lnSpc>
            </a:pPr>
            <a:r>
              <a:rPr lang="ru-RU" sz="10000" b="1" dirty="0" smtClean="0">
                <a:solidFill>
                  <a:schemeClr val="bg1"/>
                </a:solidFill>
              </a:rPr>
              <a:t>ИТ </a:t>
            </a:r>
            <a:r>
              <a:rPr lang="ru-RU" sz="10000" b="1" dirty="0">
                <a:solidFill>
                  <a:schemeClr val="bg1"/>
                </a:solidFill>
              </a:rPr>
              <a:t>на искусственный интеллект и </a:t>
            </a:r>
            <a:endParaRPr lang="en-US" sz="10000" b="1" dirty="0" smtClean="0">
              <a:solidFill>
                <a:schemeClr val="bg1"/>
              </a:solidFill>
            </a:endParaRPr>
          </a:p>
          <a:p>
            <a:pPr>
              <a:lnSpc>
                <a:spcPts val="11000"/>
              </a:lnSpc>
            </a:pPr>
            <a:r>
              <a:rPr lang="ru-RU" sz="10000" b="1" dirty="0" smtClean="0">
                <a:solidFill>
                  <a:schemeClr val="bg1"/>
                </a:solidFill>
              </a:rPr>
              <a:t>настоящее </a:t>
            </a:r>
            <a:r>
              <a:rPr lang="ru-RU" sz="10000" b="1" dirty="0">
                <a:solidFill>
                  <a:schemeClr val="bg1"/>
                </a:solidFill>
              </a:rPr>
              <a:t>образование</a:t>
            </a:r>
          </a:p>
        </p:txBody>
      </p:sp>
      <p:sp>
        <p:nvSpPr>
          <p:cNvPr id="3" name="Подзаголовок 9">
            <a:extLst>
              <a:ext uri="{FF2B5EF4-FFF2-40B4-BE49-F238E27FC236}">
                <a16:creationId xmlns:a16="http://schemas.microsoft.com/office/drawing/2014/main" xmlns="" id="{059E67B2-81D9-6A45-B9F6-14E4BAE7E0FD}"/>
              </a:ext>
            </a:extLst>
          </p:cNvPr>
          <p:cNvSpPr txBox="1">
            <a:spLocks/>
          </p:cNvSpPr>
          <p:nvPr/>
        </p:nvSpPr>
        <p:spPr>
          <a:xfrm>
            <a:off x="1635218" y="9226132"/>
            <a:ext cx="4786384" cy="373746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 smtClean="0">
                <a:solidFill>
                  <a:schemeClr val="bg1"/>
                </a:solidFill>
              </a:rPr>
              <a:t>Александр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err="1" smtClean="0">
                <a:solidFill>
                  <a:schemeClr val="bg1"/>
                </a:solidFill>
              </a:rPr>
              <a:t>Авдюшенко</a:t>
            </a:r>
            <a:endParaRPr lang="ru-RU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ru-RU" smtClean="0">
                <a:solidFill>
                  <a:schemeClr val="bg1"/>
                </a:solidFill>
              </a:rPr>
              <a:t/>
            </a:r>
            <a:br>
              <a:rPr lang="ru-RU" smtClean="0">
                <a:solidFill>
                  <a:schemeClr val="bg1"/>
                </a:solidFill>
              </a:rPr>
            </a:br>
            <a:r>
              <a:rPr lang="ru-RU" sz="2400" b="1" smtClean="0">
                <a:solidFill>
                  <a:schemeClr val="bg1"/>
                </a:solidFill>
              </a:rPr>
              <a:t>Новосибирск</a:t>
            </a:r>
            <a:r>
              <a:rPr lang="en-US" sz="2400" b="1" dirty="0" smtClean="0">
                <a:solidFill>
                  <a:schemeClr val="bg1"/>
                </a:solidFill>
              </a:rPr>
              <a:t/>
            </a:r>
            <a:br>
              <a:rPr lang="en-US" sz="2400" b="1" dirty="0" smtClean="0">
                <a:solidFill>
                  <a:schemeClr val="bg1"/>
                </a:solidFill>
              </a:rPr>
            </a:br>
            <a:r>
              <a:rPr lang="ru-RU" sz="2400" b="1" dirty="0" smtClean="0">
                <a:solidFill>
                  <a:schemeClr val="bg1"/>
                </a:solidFill>
              </a:rPr>
              <a:t>16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мая </a:t>
            </a:r>
            <a:r>
              <a:rPr lang="en-US" sz="2400" b="1" dirty="0" smtClean="0">
                <a:solidFill>
                  <a:schemeClr val="bg1"/>
                </a:solidFill>
              </a:rPr>
              <a:t>2019</a:t>
            </a:r>
          </a:p>
          <a:p>
            <a:pPr>
              <a:lnSpc>
                <a:spcPct val="100000"/>
              </a:lnSpc>
            </a:pPr>
            <a:endParaRPr lang="ru-RU" dirty="0">
              <a:solidFill>
                <a:schemeClr val="tx2"/>
              </a:solidFill>
            </a:endParaRPr>
          </a:p>
        </p:txBody>
      </p:sp>
      <p:cxnSp>
        <p:nvCxnSpPr>
          <p:cNvPr id="4" name="Прямая соединительная линия 16">
            <a:extLst>
              <a:ext uri="{FF2B5EF4-FFF2-40B4-BE49-F238E27FC236}">
                <a16:creationId xmlns:a16="http://schemas.microsoft.com/office/drawing/2014/main" xmlns="" id="{A27B336A-5501-934E-BE8E-3BF51140F11F}"/>
              </a:ext>
            </a:extLst>
          </p:cNvPr>
          <p:cNvCxnSpPr/>
          <p:nvPr/>
        </p:nvCxnSpPr>
        <p:spPr>
          <a:xfrm>
            <a:off x="6649830" y="27330"/>
            <a:ext cx="0" cy="13716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17">
            <a:extLst>
              <a:ext uri="{FF2B5EF4-FFF2-40B4-BE49-F238E27FC236}">
                <a16:creationId xmlns:a16="http://schemas.microsoft.com/office/drawing/2014/main" xmlns="" id="{08877BAF-35E3-D544-A235-A81CE6EFCB48}"/>
              </a:ext>
            </a:extLst>
          </p:cNvPr>
          <p:cNvCxnSpPr>
            <a:cxnSpLocks/>
          </p:cNvCxnSpPr>
          <p:nvPr/>
        </p:nvCxnSpPr>
        <p:spPr>
          <a:xfrm>
            <a:off x="42224" y="4827600"/>
            <a:ext cx="6607606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5668" y="520418"/>
            <a:ext cx="3697349" cy="1831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67" y="2660400"/>
            <a:ext cx="3638550" cy="1152525"/>
          </a:xfrm>
          <a:prstGeom prst="rect">
            <a:avLst/>
          </a:prstGeom>
          <a:effectLst>
            <a:outerShdw sx="1000" sy="1000" algn="ctr" rotWithShape="0">
              <a:srgbClr val="000000">
                <a:alpha val="17000"/>
              </a:srgbClr>
            </a:outerShdw>
            <a:reflection stA="63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79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8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/>
              <a:t>10.10.</a:t>
            </a:r>
            <a:r>
              <a:rPr lang="en-US" sz="3200" smtClean="0"/>
              <a:t>201</a:t>
            </a:r>
            <a:r>
              <a:rPr lang="ru-RU" sz="3200" smtClean="0"/>
              <a:t>8 – Алисе 1 год! 			</a:t>
            </a:r>
            <a:r>
              <a:rPr lang="en-US" sz="3200" smtClean="0">
                <a:hlinkClick r:id="rId3"/>
              </a:rPr>
              <a:t>https://alice.yandex.r</a:t>
            </a:r>
            <a:r>
              <a:rPr lang="en-US" sz="3200" smtClean="0"/>
              <a:t>u</a:t>
            </a:r>
            <a:r>
              <a:rPr lang="ru-RU" sz="320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на образование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233" y="-1828800"/>
            <a:ext cx="25372094" cy="1691472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123900"/>
            <a:ext cx="24784006" cy="139542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43206" y="6512793"/>
            <a:ext cx="22988365" cy="1511300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pPr algn="ctr">
              <a:lnSpc>
                <a:spcPts val="11000"/>
              </a:lnSpc>
            </a:pPr>
            <a:r>
              <a:rPr lang="ru-RU" sz="12000" dirty="0">
                <a:solidFill>
                  <a:schemeClr val="bg1"/>
                </a:solidFill>
                <a:latin typeface="+mn-lt"/>
              </a:rPr>
              <a:t>Школа </a:t>
            </a:r>
            <a:br>
              <a:rPr lang="ru-RU" sz="12000" dirty="0">
                <a:solidFill>
                  <a:schemeClr val="bg1"/>
                </a:solidFill>
                <a:latin typeface="+mn-lt"/>
              </a:rPr>
            </a:br>
            <a:r>
              <a:rPr lang="ru-RU" sz="12000" dirty="0">
                <a:solidFill>
                  <a:schemeClr val="bg1"/>
                </a:solidFill>
                <a:latin typeface="+mn-lt"/>
              </a:rPr>
              <a:t>анализа данных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467207" y="9497070"/>
            <a:ext cx="11448000" cy="1159916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Высокие технологии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современная наука</a:t>
            </a:r>
          </a:p>
        </p:txBody>
      </p:sp>
    </p:spTree>
    <p:extLst>
      <p:ext uri="{BB962C8B-B14F-4D97-AF65-F5344CB8AC3E}">
        <p14:creationId xmlns:p14="http://schemas.microsoft.com/office/powerpoint/2010/main" val="31271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99"/>
            <a:ext cx="15128742" cy="12008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06" y="752401"/>
            <a:ext cx="9138406" cy="12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7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ШАД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2112"/>
            <a:ext cx="20206606" cy="9158288"/>
          </a:xfrm>
        </p:spPr>
        <p:txBody>
          <a:bodyPr/>
          <a:lstStyle/>
          <a:p>
            <a:pPr lvl="2"/>
            <a:r>
              <a:rPr lang="ru-RU" b="1" dirty="0" smtClean="0"/>
              <a:t>2007</a:t>
            </a:r>
            <a:r>
              <a:rPr lang="ru-RU" dirty="0" smtClean="0"/>
              <a:t> – первый набор</a:t>
            </a:r>
            <a:endParaRPr lang="ru-RU" dirty="0"/>
          </a:p>
          <a:p>
            <a:pPr lvl="2"/>
            <a:r>
              <a:rPr lang="ru-RU" b="1" dirty="0" smtClean="0"/>
              <a:t>2011</a:t>
            </a:r>
            <a:r>
              <a:rPr lang="ru-RU" dirty="0" smtClean="0"/>
              <a:t> – филиал </a:t>
            </a:r>
            <a:r>
              <a:rPr lang="ru-RU" dirty="0"/>
              <a:t>ШАД открылся в Минске. </a:t>
            </a:r>
            <a:r>
              <a:rPr lang="ru-RU" dirty="0" smtClean="0"/>
              <a:t>При </a:t>
            </a:r>
            <a:r>
              <a:rPr lang="ru-RU" dirty="0"/>
              <a:t>поддержке школы заработал </a:t>
            </a:r>
            <a:r>
              <a:rPr lang="en-US" dirty="0" smtClean="0"/>
              <a:t>Computer Science Center </a:t>
            </a:r>
            <a:r>
              <a:rPr lang="ru-RU" dirty="0" smtClean="0"/>
              <a:t>в</a:t>
            </a:r>
            <a:r>
              <a:rPr lang="ru-RU" dirty="0"/>
              <a:t> </a:t>
            </a:r>
            <a:r>
              <a:rPr lang="ru-RU" dirty="0" smtClean="0"/>
              <a:t>Санкт-Петербурге</a:t>
            </a:r>
            <a:endParaRPr lang="ru-RU" dirty="0"/>
          </a:p>
          <a:p>
            <a:pPr lvl="2"/>
            <a:r>
              <a:rPr lang="ru-RU" b="1" dirty="0"/>
              <a:t>2012 </a:t>
            </a:r>
            <a:r>
              <a:rPr lang="ru-RU" dirty="0" smtClean="0"/>
              <a:t>– Екатеринбург</a:t>
            </a:r>
          </a:p>
          <a:p>
            <a:pPr lvl="2"/>
            <a:r>
              <a:rPr lang="ru-RU" b="1" dirty="0" smtClean="0"/>
              <a:t>2013 – Новосибирск</a:t>
            </a:r>
            <a:endParaRPr lang="ru-RU" b="1" dirty="0"/>
          </a:p>
          <a:p>
            <a:pPr lvl="2"/>
            <a:r>
              <a:rPr lang="ru-RU" b="1" dirty="0"/>
              <a:t>2016 </a:t>
            </a:r>
            <a:r>
              <a:rPr lang="ru-RU" dirty="0" smtClean="0"/>
              <a:t>– ШАД идет в онлайн</a:t>
            </a:r>
          </a:p>
          <a:p>
            <a:pPr lvl="2"/>
            <a:r>
              <a:rPr lang="ru-RU" b="1" dirty="0" smtClean="0"/>
              <a:t>2018</a:t>
            </a:r>
            <a:r>
              <a:rPr lang="ru-RU" dirty="0" smtClean="0"/>
              <a:t> – 42 тыс. человек </a:t>
            </a:r>
            <a:r>
              <a:rPr lang="ru-RU" dirty="0"/>
              <a:t>обучается на онлайн-курсах Яндекса, </a:t>
            </a:r>
            <a:r>
              <a:rPr lang="ru-RU" dirty="0" smtClean="0"/>
              <a:t>64 тыс. </a:t>
            </a:r>
            <a:r>
              <a:rPr lang="ru-RU" dirty="0"/>
              <a:t>прошли обучение в различных программах Академии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https://yandexdataschool.r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15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64" y="94261"/>
            <a:ext cx="6350326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ШАД</a:t>
            </a:r>
            <a:r>
              <a:rPr lang="en-US" smtClean="0"/>
              <a:t> </a:t>
            </a:r>
            <a:r>
              <a:rPr lang="ru-RU" smtClean="0"/>
              <a:t>сейчас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400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Каждый год </a:t>
            </a:r>
            <a:r>
              <a:rPr lang="en-US" dirty="0" smtClean="0"/>
              <a:t>~</a:t>
            </a:r>
            <a:r>
              <a:rPr lang="ru-RU" dirty="0" smtClean="0"/>
              <a:t>4000 заявок на обучение, </a:t>
            </a:r>
            <a:r>
              <a:rPr lang="en-US" dirty="0"/>
              <a:t>~ </a:t>
            </a:r>
            <a:r>
              <a:rPr lang="ru-RU" dirty="0" smtClean="0"/>
              <a:t>200 студентов, </a:t>
            </a:r>
            <a:r>
              <a:rPr lang="en-US" dirty="0"/>
              <a:t>~ </a:t>
            </a:r>
            <a:r>
              <a:rPr lang="ru-RU" dirty="0" smtClean="0"/>
              <a:t>100 выпускников</a:t>
            </a:r>
          </a:p>
          <a:p>
            <a:pPr lvl="2"/>
            <a:r>
              <a:rPr lang="ru-RU" dirty="0" smtClean="0"/>
              <a:t>Профессии</a:t>
            </a:r>
            <a:endParaRPr lang="en-US" dirty="0" smtClean="0"/>
          </a:p>
          <a:p>
            <a:pPr lvl="5">
              <a:buSzPct val="120000"/>
            </a:pPr>
            <a:r>
              <a:rPr lang="en-US" sz="4400" dirty="0" smtClean="0"/>
              <a:t>Data Scientist</a:t>
            </a:r>
          </a:p>
          <a:p>
            <a:pPr lvl="5">
              <a:buSzPct val="120000"/>
            </a:pPr>
            <a:r>
              <a:rPr lang="ru-RU" sz="4400" dirty="0" smtClean="0"/>
              <a:t>Разработчик машинного обучения</a:t>
            </a:r>
          </a:p>
          <a:p>
            <a:pPr lvl="5">
              <a:buSzPct val="120000"/>
            </a:pPr>
            <a:r>
              <a:rPr lang="ru-RU" sz="4400" dirty="0" smtClean="0"/>
              <a:t>Инфраструктура больших данных</a:t>
            </a:r>
          </a:p>
          <a:p>
            <a:pPr lvl="5">
              <a:buSzPct val="120000"/>
            </a:pPr>
            <a:r>
              <a:rPr lang="ru-RU" sz="4400" dirty="0" smtClean="0"/>
              <a:t>Анализ данных в прикладных науках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Приходите  к нам учиться!</a:t>
            </a:r>
          </a:p>
          <a:p>
            <a:pPr marL="791960" lvl="2" indent="0">
              <a:buNone/>
            </a:pP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https://academy.yandex.r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21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30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17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</a:t>
            </a:r>
            <a:r>
              <a:rPr lang="ru-RU" dirty="0" smtClean="0"/>
              <a:t>3</a:t>
            </a:r>
            <a:r>
              <a:rPr lang="en-US" dirty="0" smtClean="0"/>
              <a:t>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</a:t>
            </a:r>
            <a:r>
              <a:rPr lang="ru-RU" dirty="0" smtClean="0"/>
              <a:t>4М </a:t>
            </a:r>
            <a:r>
              <a:rPr lang="ru-RU" dirty="0" smtClean="0"/>
              <a:t>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130</a:t>
            </a:r>
            <a:r>
              <a:rPr lang="ru-RU" dirty="0" smtClean="0"/>
              <a:t>+ </a:t>
            </a:r>
            <a:r>
              <a:rPr lang="en-US" dirty="0" smtClean="0"/>
              <a:t>data</a:t>
            </a:r>
            <a:r>
              <a:rPr lang="ru-RU" dirty="0" smtClean="0"/>
              <a:t>-завтраков, </a:t>
            </a:r>
            <a:r>
              <a:rPr lang="ru-RU" dirty="0" smtClean="0"/>
              <a:t>50</a:t>
            </a:r>
            <a:r>
              <a:rPr lang="ru-RU" dirty="0" smtClean="0"/>
              <a:t>+ встреч,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рус</a:t>
            </a:r>
            <a:r>
              <a:rPr lang="ru-RU" dirty="0" smtClean="0"/>
              <a:t>. курс </a:t>
            </a:r>
            <a:r>
              <a:rPr lang="en-US" dirty="0">
                <a:hlinkClick r:id="rId3"/>
              </a:rPr>
              <a:t>https://habr.com/company/ods/blog/322626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англ</a:t>
            </a:r>
            <a:r>
              <a:rPr lang="ru-RU" dirty="0" smtClean="0"/>
              <a:t>. курс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  <a:p>
            <a:pPr marL="791960" lvl="2" indent="0">
              <a:buNone/>
            </a:pPr>
            <a:r>
              <a:rPr lang="en-US" dirty="0"/>
              <a:t>	</a:t>
            </a:r>
            <a:r>
              <a:rPr lang="ru-RU" dirty="0" smtClean="0"/>
              <a:t>2019 </a:t>
            </a:r>
            <a:r>
              <a:rPr lang="ru-RU" dirty="0"/>
              <a:t>– </a:t>
            </a:r>
            <a:r>
              <a:rPr lang="ru-RU" dirty="0" smtClean="0"/>
              <a:t>рус. </a:t>
            </a:r>
            <a:r>
              <a:rPr lang="ru-RU" dirty="0"/>
              <a:t>курс </a:t>
            </a:r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://dlcourse.ai</a:t>
            </a:r>
            <a:r>
              <a:rPr lang="ru-RU" dirty="0" smtClean="0"/>
              <a:t> </a:t>
            </a:r>
            <a:endParaRPr lang="ru-RU" dirty="0"/>
          </a:p>
          <a:p>
            <a:pPr marL="791960" lvl="2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807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https://habr.com/post/414165</a:t>
            </a:r>
            <a:r>
              <a:rPr lang="en-US" smtClean="0"/>
              <a:t>/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18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16390606" cy="102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нам делать?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Обучать грамоте: «Программирование – вторая грамотность»*</a:t>
            </a:r>
          </a:p>
          <a:p>
            <a:pPr lvl="2"/>
            <a:r>
              <a:rPr lang="ru-RU" dirty="0" smtClean="0"/>
              <a:t>Использовать самим и рассказывать ученикам об имеющихся возможностях</a:t>
            </a:r>
          </a:p>
          <a:p>
            <a:pPr lvl="2"/>
            <a:r>
              <a:rPr lang="ru-RU" dirty="0" smtClean="0"/>
              <a:t>Активно привлекать выпускников</a:t>
            </a:r>
            <a:r>
              <a:rPr lang="ru-RU" dirty="0"/>
              <a:t>:</a:t>
            </a:r>
            <a:r>
              <a:rPr lang="ru-RU" dirty="0" smtClean="0"/>
              <a:t> рассказывать о себе, преподавать, помогать студентам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spcBef>
                <a:spcPts val="0"/>
              </a:spcBef>
              <a:buNone/>
            </a:pPr>
            <a:r>
              <a:rPr lang="ru-RU" dirty="0" smtClean="0"/>
              <a:t>Онлайн-образование и интернет </a:t>
            </a:r>
          </a:p>
          <a:p>
            <a:pPr marL="791960" lvl="2" indent="0">
              <a:spcBef>
                <a:spcPts val="0"/>
              </a:spcBef>
              <a:buNone/>
            </a:pPr>
            <a:r>
              <a:rPr lang="ru-RU" dirty="0" smtClean="0"/>
              <a:t>никогда не заменят живого общения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3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035" y="7239600"/>
            <a:ext cx="8104778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="" xmlns:a16="http://schemas.microsoft.com/office/drawing/2014/main" id="{FAE84573-B791-8943-95CF-C1BDCED2BE0B}"/>
              </a:ext>
            </a:extLst>
          </p:cNvPr>
          <p:cNvGrpSpPr/>
          <p:nvPr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53" name="Текст 5">
              <a:extLst>
                <a:ext uri="{FF2B5EF4-FFF2-40B4-BE49-F238E27FC236}">
                  <a16:creationId xmlns="" xmlns:a16="http://schemas.microsoft.com/office/drawing/2014/main" id="{EF9593D4-FA8D-774C-88ED-DE8BE51AB06C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54" name="Рисунок 5">
              <a:extLst>
                <a:ext uri="{FF2B5EF4-FFF2-40B4-BE49-F238E27FC236}">
                  <a16:creationId xmlns="" xmlns:a16="http://schemas.microsoft.com/office/drawing/2014/main" id="{BE1FEADF-0FB2-F241-B70C-1C5A11A2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/>
              <a:t>o</a:t>
            </a:r>
            <a:r>
              <a:rPr lang="en-US" dirty="0" err="1" smtClean="0"/>
              <a:t>valur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avalur@yandex-team.ru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Спасибо!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куратор академических программ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="" xmlns:a16="http://schemas.microsoft.com/office/drawing/2014/main" id="{D3C85029-F599-3D4D-920B-2FAC5EEB1931}"/>
              </a:ext>
            </a:extLst>
          </p:cNvPr>
          <p:cNvGrpSpPr/>
          <p:nvPr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8" name="Группа 7">
              <a:extLst>
                <a:ext uri="{FF2B5EF4-FFF2-40B4-BE49-F238E27FC236}">
                  <a16:creationId xmlns="" xmlns:a16="http://schemas.microsoft.com/office/drawing/2014/main" id="{CDE86A88-7153-7D4D-B569-EFD9E38CBCAE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="" xmlns:a16="http://schemas.microsoft.com/office/drawing/2014/main" id="{B15A7C42-E477-A54C-94A3-68AF3AE5591F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Текст 5">
                <a:extLst>
                  <a:ext uri="{FF2B5EF4-FFF2-40B4-BE49-F238E27FC236}">
                    <a16:creationId xmlns="" xmlns:a16="http://schemas.microsoft.com/office/drawing/2014/main" id="{6B10DFB9-8A76-9F43-962A-DDA983F81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9" name="Прямоугольник 8">
              <a:extLst>
                <a:ext uri="{FF2B5EF4-FFF2-40B4-BE49-F238E27FC236}">
                  <a16:creationId xmlns="" xmlns:a16="http://schemas.microsoft.com/office/drawing/2014/main" id="{94D9A0E6-579C-1542-BAD4-1D8B0311F7B1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Изображение 9">
              <a:extLst>
                <a:ext uri="{FF2B5EF4-FFF2-40B4-BE49-F238E27FC236}">
                  <a16:creationId xmlns="" xmlns:a16="http://schemas.microsoft.com/office/drawing/2014/main" id="{EEA61D3C-0E15-1A42-ADB6-576B9105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BBB5C041-ADA8-6B43-910A-011DE11273B8}"/>
              </a:ext>
            </a:extLst>
          </p:cNvPr>
          <p:cNvGrpSpPr/>
          <p:nvPr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19" name="Текст 5">
              <a:extLst>
                <a:ext uri="{FF2B5EF4-FFF2-40B4-BE49-F238E27FC236}">
                  <a16:creationId xmlns="" xmlns:a16="http://schemas.microsoft.com/office/drawing/2014/main" id="{DAB10CD1-A09A-7243-BF54-8B72855C35C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="" xmlns:a16="http://schemas.microsoft.com/office/drawing/2014/main" id="{A55BF662-7AEA-8840-9435-14F764465F36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Изображение 15">
              <a:extLst>
                <a:ext uri="{FF2B5EF4-FFF2-40B4-BE49-F238E27FC236}">
                  <a16:creationId xmlns="" xmlns:a16="http://schemas.microsoft.com/office/drawing/2014/main" id="{01E5B41F-1A8C-D340-83B8-D3DF5415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96C9905B-16FE-ED45-ADDE-6FDB58588DDD}"/>
              </a:ext>
            </a:extLst>
          </p:cNvPr>
          <p:cNvGrpSpPr/>
          <p:nvPr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23" name="Текст 5">
              <a:extLst>
                <a:ext uri="{FF2B5EF4-FFF2-40B4-BE49-F238E27FC236}">
                  <a16:creationId xmlns="" xmlns:a16="http://schemas.microsoft.com/office/drawing/2014/main" id="{AD006207-C0AE-B249-A2E4-007D7D0330D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="" xmlns:a16="http://schemas.microsoft.com/office/drawing/2014/main" id="{D5EBF2E5-4D56-0142-AF6F-970AED48825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Изображение 19">
              <a:extLst>
                <a:ext uri="{FF2B5EF4-FFF2-40B4-BE49-F238E27FC236}">
                  <a16:creationId xmlns="" xmlns:a16="http://schemas.microsoft.com/office/drawing/2014/main" id="{C97EA33E-AE72-6947-98FD-32F0C334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="" xmlns:a16="http://schemas.microsoft.com/office/drawing/2014/main" id="{3F78A446-6675-564A-A624-4B73FCCF7269}"/>
              </a:ext>
            </a:extLst>
          </p:cNvPr>
          <p:cNvGrpSpPr/>
          <p:nvPr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27" name="Текст 5">
              <a:extLst>
                <a:ext uri="{FF2B5EF4-FFF2-40B4-BE49-F238E27FC236}">
                  <a16:creationId xmlns="" xmlns:a16="http://schemas.microsoft.com/office/drawing/2014/main" id="{3A2233F9-C5C5-8048-9CDC-A9F4D1026D5D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="" xmlns:a16="http://schemas.microsoft.com/office/drawing/2014/main" id="{F4F0E438-1D69-6648-8719-E3D8F0C46986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Изображение 23">
              <a:extLst>
                <a:ext uri="{FF2B5EF4-FFF2-40B4-BE49-F238E27FC236}">
                  <a16:creationId xmlns="" xmlns:a16="http://schemas.microsoft.com/office/drawing/2014/main" id="{6662096E-784C-A343-BFCF-E88D5611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="" xmlns:a16="http://schemas.microsoft.com/office/drawing/2014/main" id="{C807F0DB-7B5E-1146-A877-81178992DE7C}"/>
              </a:ext>
            </a:extLst>
          </p:cNvPr>
          <p:cNvGrpSpPr/>
          <p:nvPr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="" xmlns:a16="http://schemas.microsoft.com/office/drawing/2014/main" id="{898EFA44-F6B1-1149-88B3-C941B6C54D1A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Текст 5">
              <a:extLst>
                <a:ext uri="{FF2B5EF4-FFF2-40B4-BE49-F238E27FC236}">
                  <a16:creationId xmlns="" xmlns:a16="http://schemas.microsoft.com/office/drawing/2014/main" id="{C86E838C-4CDA-B241-A88E-2BAF5F6AD89E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="" xmlns:a16="http://schemas.microsoft.com/office/drawing/2014/main" id="{5102014D-C7F1-0042-B0D8-B61187F2C44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Изображение 28">
              <a:extLst>
                <a:ext uri="{FF2B5EF4-FFF2-40B4-BE49-F238E27FC236}">
                  <a16:creationId xmlns="" xmlns:a16="http://schemas.microsoft.com/office/drawing/2014/main" id="{68B8106F-DF07-9E4D-9B5F-AFDEABCC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="" xmlns:a16="http://schemas.microsoft.com/office/drawing/2014/main" id="{E612DDE9-CD8B-814D-8A5E-DD63567B276E}"/>
              </a:ext>
            </a:extLst>
          </p:cNvPr>
          <p:cNvGrpSpPr/>
          <p:nvPr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="" xmlns:a16="http://schemas.microsoft.com/office/drawing/2014/main" id="{C386FE78-6CD6-DA44-B80E-FD90F91042AB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Текст 5">
              <a:extLst>
                <a:ext uri="{FF2B5EF4-FFF2-40B4-BE49-F238E27FC236}">
                  <a16:creationId xmlns="" xmlns:a16="http://schemas.microsoft.com/office/drawing/2014/main" id="{A2652167-057D-5B47-ACAD-90686A3AA1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="" xmlns:a16="http://schemas.microsoft.com/office/drawing/2014/main" id="{DB23D4D8-DD63-E043-9B23-FF6A0A627944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Изображение 33">
              <a:extLst>
                <a:ext uri="{FF2B5EF4-FFF2-40B4-BE49-F238E27FC236}">
                  <a16:creationId xmlns="" xmlns:a16="http://schemas.microsoft.com/office/drawing/2014/main" id="{1847DEC0-9205-6B4D-AD6C-D35F4EA9E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="" xmlns:a16="http://schemas.microsoft.com/office/drawing/2014/main" id="{AA669593-1F3A-3C40-BAFF-B14D340B9ED5}"/>
              </a:ext>
            </a:extLst>
          </p:cNvPr>
          <p:cNvGrpSpPr/>
          <p:nvPr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1" name="Текст 5">
              <a:extLst>
                <a:ext uri="{FF2B5EF4-FFF2-40B4-BE49-F238E27FC236}">
                  <a16:creationId xmlns="" xmlns:a16="http://schemas.microsoft.com/office/drawing/2014/main" id="{C8456AC4-A089-6244-A7A4-7786B9E75B4D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="" xmlns:a16="http://schemas.microsoft.com/office/drawing/2014/main" id="{B57D0CC9-501E-6344-8261-AF364E12E9B4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3" name="Изображение 37">
              <a:extLst>
                <a:ext uri="{FF2B5EF4-FFF2-40B4-BE49-F238E27FC236}">
                  <a16:creationId xmlns="" xmlns:a16="http://schemas.microsoft.com/office/drawing/2014/main" id="{BFB8ADEF-E34E-3E42-A099-F1B92071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="" xmlns:a16="http://schemas.microsoft.com/office/drawing/2014/main" id="{F2BD10A3-2CDE-AC49-B296-0D7612817781}"/>
              </a:ext>
            </a:extLst>
          </p:cNvPr>
          <p:cNvGrpSpPr/>
          <p:nvPr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0" name="Текст 9">
              <a:extLst>
                <a:ext uri="{FF2B5EF4-FFF2-40B4-BE49-F238E27FC236}">
                  <a16:creationId xmlns="" xmlns:a16="http://schemas.microsoft.com/office/drawing/2014/main" id="{AC5A9C7E-9B68-A34F-AF5A-F611311301EE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1" name="Рисунок 4">
              <a:extLst>
                <a:ext uri="{FF2B5EF4-FFF2-40B4-BE49-F238E27FC236}">
                  <a16:creationId xmlns="" xmlns:a16="http://schemas.microsoft.com/office/drawing/2014/main" id="{F19039D5-63BE-B544-A1AE-FB6316F1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9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" y="-10800"/>
            <a:ext cx="22886319" cy="1372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062" y="12416437"/>
            <a:ext cx="22130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</a:rPr>
              <a:t>«Из </a:t>
            </a:r>
            <a:r>
              <a:rPr lang="ru-RU" sz="5400" dirty="0">
                <a:solidFill>
                  <a:schemeClr val="bg1"/>
                </a:solidFill>
              </a:rPr>
              <a:t>будущего можно убежать только в одно место </a:t>
            </a:r>
            <a:r>
              <a:rPr lang="ru-RU" sz="5400" dirty="0" smtClean="0">
                <a:solidFill>
                  <a:schemeClr val="bg1"/>
                </a:solidFill>
              </a:rPr>
              <a:t>– </a:t>
            </a:r>
            <a:r>
              <a:rPr lang="ru-RU" sz="5400" dirty="0">
                <a:solidFill>
                  <a:schemeClr val="bg1"/>
                </a:solidFill>
              </a:rPr>
              <a:t>в </a:t>
            </a:r>
            <a:r>
              <a:rPr lang="ru-RU" sz="5400" dirty="0" smtClean="0">
                <a:solidFill>
                  <a:schemeClr val="bg1"/>
                </a:solidFill>
              </a:rPr>
              <a:t>прошлое.»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</a:t>
            </a:r>
            <a:r>
              <a:rPr lang="ru-RU" sz="4800"/>
              <a:t>основе </a:t>
            </a:r>
            <a:r>
              <a:rPr lang="en-US" sz="4800" smtClean="0"/>
              <a:t>– </a:t>
            </a:r>
            <a:r>
              <a:rPr lang="ru-RU" sz="4800" smtClean="0"/>
              <a:t>математика</a:t>
            </a:r>
            <a:r>
              <a:rPr lang="en-US" sz="4800"/>
              <a:t>:</a:t>
            </a:r>
            <a:r>
              <a:rPr lang="ru-RU" sz="4800" smtClean="0"/>
              <a:t> </a:t>
            </a:r>
            <a:r>
              <a:rPr lang="ru-RU" sz="4800" dirty="0" smtClean="0"/>
              <a:t>численные </a:t>
            </a:r>
            <a:r>
              <a:rPr lang="ru-RU" sz="4800" dirty="0"/>
              <a:t>методы</a:t>
            </a:r>
            <a:r>
              <a:rPr lang="ru-RU" sz="4800"/>
              <a:t>, </a:t>
            </a:r>
            <a:endParaRPr lang="ru-RU" sz="4800" smtClean="0"/>
          </a:p>
          <a:p>
            <a:r>
              <a:rPr lang="ru-RU" sz="4800" smtClean="0"/>
              <a:t>методы оптимизации, теория вероятностей</a:t>
            </a:r>
            <a:r>
              <a:rPr lang="en-US" sz="4800" smtClean="0"/>
              <a:t>…</a:t>
            </a:r>
            <a:r>
              <a:rPr lang="ru-RU" sz="4800" smtClean="0"/>
              <a:t> </a:t>
            </a:r>
          </a:p>
          <a:p>
            <a:endParaRPr lang="en-US" sz="4800" smtClean="0"/>
          </a:p>
          <a:p>
            <a:r>
              <a:rPr lang="ru-RU" sz="4800" smtClean="0"/>
              <a:t>Нет</a:t>
            </a:r>
            <a:r>
              <a:rPr lang="en-US" sz="4800" smtClean="0"/>
              <a:t> </a:t>
            </a:r>
            <a:r>
              <a:rPr lang="ru-RU" sz="4800" smtClean="0"/>
              <a:t>предзаданной модели с уравнениями.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3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  <p:sp>
        <p:nvSpPr>
          <p:cNvPr id="19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</a:t>
            </a:r>
            <a:r>
              <a:rPr lang="ru-RU" sz="4800"/>
              <a:t>основе </a:t>
            </a:r>
            <a:r>
              <a:rPr lang="en-US" sz="4800" smtClean="0"/>
              <a:t>– </a:t>
            </a:r>
            <a:r>
              <a:rPr lang="ru-RU" sz="4800" smtClean="0"/>
              <a:t>математика</a:t>
            </a:r>
            <a:r>
              <a:rPr lang="en-US" sz="4800"/>
              <a:t>:</a:t>
            </a:r>
            <a:r>
              <a:rPr lang="ru-RU" sz="4800" smtClean="0"/>
              <a:t> </a:t>
            </a:r>
            <a:r>
              <a:rPr lang="ru-RU" sz="4800" dirty="0" smtClean="0"/>
              <a:t>численные </a:t>
            </a:r>
            <a:r>
              <a:rPr lang="ru-RU" sz="4800" dirty="0"/>
              <a:t>методы</a:t>
            </a:r>
            <a:r>
              <a:rPr lang="ru-RU" sz="4800"/>
              <a:t>, </a:t>
            </a:r>
            <a:endParaRPr lang="ru-RU" sz="4800" smtClean="0"/>
          </a:p>
          <a:p>
            <a:r>
              <a:rPr lang="ru-RU" sz="4800" smtClean="0"/>
              <a:t>методы оптимизации, теория вероятностей</a:t>
            </a:r>
            <a:r>
              <a:rPr lang="en-US" sz="4800" smtClean="0"/>
              <a:t>…</a:t>
            </a:r>
            <a:r>
              <a:rPr lang="ru-RU" sz="4800" smtClean="0"/>
              <a:t> </a:t>
            </a:r>
          </a:p>
          <a:p>
            <a:endParaRPr lang="en-US" sz="4800" smtClean="0"/>
          </a:p>
          <a:p>
            <a:r>
              <a:rPr lang="ru-RU" sz="4800" smtClean="0"/>
              <a:t>Нет</a:t>
            </a:r>
            <a:r>
              <a:rPr lang="en-US" sz="4800" smtClean="0"/>
              <a:t> </a:t>
            </a:r>
            <a:r>
              <a:rPr lang="ru-RU" sz="4800" smtClean="0"/>
              <a:t>предзаданной модели с уравнениями.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15782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5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хорошо решённых задач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41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61084</TotalTime>
  <Words>1736</Words>
  <Application>Microsoft Office PowerPoint</Application>
  <PresentationFormat>Custom</PresentationFormat>
  <Paragraphs>201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Impact</vt:lpstr>
      <vt:lpstr>Times New Roman</vt:lpstr>
      <vt:lpstr>Yandex Sans Text Light</vt:lpstr>
      <vt:lpstr>Yandex Sans Text Regular</vt:lpstr>
      <vt:lpstr>Yandex Sans Text Thin</vt:lpstr>
      <vt:lpstr>Yandex_show_2016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Примеры хорошо решённых задач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Влияние интернета на образование</vt:lpstr>
      <vt:lpstr>PowerPoint Presentation</vt:lpstr>
      <vt:lpstr>История ШАД</vt:lpstr>
      <vt:lpstr>ШАД сейчас</vt:lpstr>
      <vt:lpstr>PowerPoint Presentation</vt:lpstr>
      <vt:lpstr>Open Data Science (ODS.ai)</vt:lpstr>
      <vt:lpstr>Курс «Deep learning на пальцах» в НГУ</vt:lpstr>
      <vt:lpstr>Что же нам делать?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1473</cp:revision>
  <dcterms:created xsi:type="dcterms:W3CDTF">2014-09-09T08:22:07Z</dcterms:created>
  <dcterms:modified xsi:type="dcterms:W3CDTF">2019-05-16T07:12:24Z</dcterms:modified>
  <cp:category>presentation technology</cp:category>
</cp:coreProperties>
</file>